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  <p:sldMasterId id="2147483698" r:id="rId6"/>
    <p:sldMasterId id="2147483699" r:id="rId7"/>
    <p:sldMasterId id="2147483700" r:id="rId8"/>
    <p:sldMasterId id="214748370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</p:sldIdLst>
  <p:sldSz cy="5143500" cx="9144000"/>
  <p:notesSz cx="6858000" cy="9144000"/>
  <p:embeddedFontLst>
    <p:embeddedFont>
      <p:font typeface="Noto Sans Thin"/>
      <p:regular r:id="rId52"/>
      <p:bold r:id="rId53"/>
      <p:italic r:id="rId54"/>
      <p:boldItalic r:id="rId55"/>
    </p:embeddedFont>
    <p:embeddedFont>
      <p:font typeface="Noto Sans"/>
      <p:regular r:id="rId56"/>
      <p:bold r:id="rId57"/>
      <p:italic r:id="rId58"/>
      <p:boldItalic r:id="rId59"/>
    </p:embeddedFont>
    <p:embeddedFont>
      <p:font typeface="Noto Sans SemiBold"/>
      <p:regular r:id="rId60"/>
      <p:bold r:id="rId61"/>
      <p:italic r:id="rId62"/>
      <p:boldItalic r:id="rId63"/>
    </p:embeddedFont>
    <p:embeddedFont>
      <p:font typeface="Delicious Handrawn"/>
      <p:regular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font" Target="fonts/NotoSansSemiBold-italic.fntdata"/><Relationship Id="rId61" Type="http://schemas.openxmlformats.org/officeDocument/2006/relationships/font" Target="fonts/NotoSansSemiBold-bold.fntdata"/><Relationship Id="rId20" Type="http://schemas.openxmlformats.org/officeDocument/2006/relationships/slide" Target="slides/slide10.xml"/><Relationship Id="rId64" Type="http://schemas.openxmlformats.org/officeDocument/2006/relationships/font" Target="fonts/DeliciousHandrawn-regular.fntdata"/><Relationship Id="rId63" Type="http://schemas.openxmlformats.org/officeDocument/2006/relationships/font" Target="fonts/NotoSansSemiBold-boldItalic.fntdata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60" Type="http://schemas.openxmlformats.org/officeDocument/2006/relationships/font" Target="fonts/NotoSansSemiBold-regular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font" Target="fonts/NotoSansThin-bold.fntdata"/><Relationship Id="rId52" Type="http://schemas.openxmlformats.org/officeDocument/2006/relationships/font" Target="fonts/NotoSansThin-regular.fntdata"/><Relationship Id="rId11" Type="http://schemas.openxmlformats.org/officeDocument/2006/relationships/slide" Target="slides/slide1.xml"/><Relationship Id="rId55" Type="http://schemas.openxmlformats.org/officeDocument/2006/relationships/font" Target="fonts/NotoSansThin-boldItalic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NotoSansThin-italic.fntdata"/><Relationship Id="rId13" Type="http://schemas.openxmlformats.org/officeDocument/2006/relationships/slide" Target="slides/slide3.xml"/><Relationship Id="rId57" Type="http://schemas.openxmlformats.org/officeDocument/2006/relationships/font" Target="fonts/NotoSans-bold.fntdata"/><Relationship Id="rId12" Type="http://schemas.openxmlformats.org/officeDocument/2006/relationships/slide" Target="slides/slide2.xml"/><Relationship Id="rId56" Type="http://schemas.openxmlformats.org/officeDocument/2006/relationships/font" Target="fonts/NotoSans-regular.fntdata"/><Relationship Id="rId15" Type="http://schemas.openxmlformats.org/officeDocument/2006/relationships/slide" Target="slides/slide5.xml"/><Relationship Id="rId59" Type="http://schemas.openxmlformats.org/officeDocument/2006/relationships/font" Target="fonts/NotoSans-boldItalic.fntdata"/><Relationship Id="rId14" Type="http://schemas.openxmlformats.org/officeDocument/2006/relationships/slide" Target="slides/slide4.xml"/><Relationship Id="rId58" Type="http://schemas.openxmlformats.org/officeDocument/2006/relationships/font" Target="fonts/NotoSans-italic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22T10:00:40.392">
    <p:pos x="6000" y="0"/>
    <p:text>Editar esta diapositiva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2-23T11:08:03.809">
    <p:pos x="6000" y="0"/>
    <p:text>@grm.lmt@gmail.com Hola Lupita, ¿podrías ayudarme a crear una grabación de pantalla que muestre cómo utilizar el MENÚ para cambiar su configuración: su nombre, el nombre del niño, la fecha de nacimiento, etc. con narración?
Asignado a grm.lmt@gmail.com_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2-23T11:08:46.219">
    <p:pos x="6000" y="0"/>
    <p:text>@grm.lmt@gmail.com
Hola Lupita, ¿podrías ayudarme a crear una grabación de pantalla que muestre cómo utilizar el MENÚ para volver a ver las lecciones que han completado con narración?
Asignado a grm.lmt@gmail.com_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o7V0JSdmBSLBjrCS7IYqwjJS_w45Eo0J/edit#slide=id.g2742f19afeb_0_45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b847491d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 una bienvenida cálida y alegre a cada participante que va llegando a la sesión. ¡Reconócelos y Halágalos por venir a Crianza con Conciencia +!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vez que hayan llegado todas las personas participantes, puedes dar formalmente la bienvenida al grupo a la sesión de integración de Crianza con Conciencia +.</a:t>
            </a: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2" name="Google Shape;312;g2bb847491d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b847491d1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bb847491d1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bb8474946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bb8474946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Además de las 5 sesiones diarias, las personas participantes también tendrán acceso 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Actividades lúdicas para hacer con su niña, niño o adolescente al final de cada sesión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Recursos adicionales si necesitan ayuda con situaciones de abuso de sustancias, salud mental, violencia o violencia sexual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bb847491d1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2bb847491d1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participan en sesiones de chat de WhatsApp para aprender a cuidar de su salud mental con el fin de apoyarse a sí mismos y a sus familias. Los padres, madres y personas cuidadoras también pueden compartir sus experiencias en torno a las clases ofrecidas a través de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Hay tres sesiones de chat: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la sesión de integración: Bienvenida y presentaciones.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3: Diálogo Interno: Sesión de chat de WhatsApp sobre el diálogo interno y el estrés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5: Despedida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solo compartirá los temas de debate o discusión en el Grupo de Comunidad de WhatsApp. las personas facilitadoras </a:t>
            </a:r>
            <a:r>
              <a:rPr b="1"/>
              <a:t>no son moderadores</a:t>
            </a:r>
            <a:r>
              <a:t>; solo interferirán si el contenido discutido va en contra de las prácticas de crianza positiva.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bb847491d1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bb847491d1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bb847491d1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esta actividad sea interactiva, pídele a las personas participantes que le demuestren al grupo cómo hacer lo siguiente (y corrige/guía si es necesario):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prender y apagar el teléfono. Señala claramente los tres botones laterales (encendido/apagado, subir/bajar volumen).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Dónde y cómo insertar una tarjeta sim y asegurarse de que funciona correctamente una vez prendido 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el PIN de la tarjeta SIM y de cómo puede bloquearse si no se introduce correctamente.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aumentar y disminuir el brillo del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instalar y desinstalar aplicaciones.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hacer y compartir capturas de pantalla (esto es clave para cuando tienen problemas técnicos).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 WhatsApp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recibirán el contenido del chatbot de Crianza con Conciencia + por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encontrar y abrir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responder a los mensajes/indicaciones de Crianza con Conciencia + chatbot (para recibir el siguiente contenido).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imágenes.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archivos de audio/video.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Muestra cómo introducir correctamente el cargador del teléfono para evitar descomponer el sistema de 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Enfatiza la importancia de desconectar el teléfono del cargador una vez que esté completamente cargado para evitar la sobrecarga.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Utiliza el cargador original del teléfono para cargarlo.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activar y desactivar los datos. Señala cómo cambia la barra de estado cuando los datos están activados o desactivados (H+/3G/4G en la barra de red).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Haz hincapié en que los datos no deben dejarse encendidos todo el tiempo, para minimizar el uso del paquete de datos y optimizar el uso de la batería.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revisar el saldo del paquete de datos y/o el uso de los datos.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las personas participantes entiendan que las aplicaciones, los videos, la música y las imágenes ocupan espacio en el teléfono y que este no funcionará correctamente si está demasiado lleno.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liberar espacio de almacenamiento si es necesario: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Borrar archivos como videos, audio, imágenes,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Desinstalar aplicaciones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Conciencia digital: Seguridad en Internet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los riesgos de hacer clic en enlaces sospechosos y de suplantación de identidad en Internet.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las personas participantes entiendan que no se debe compartir información personal específica con personas o fuentes desconocidas,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Contraseñas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Información de sus cuentas bancarias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Ubicaciones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Imágenes o videos personales/sensibles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evitar dañar tu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acceder al bloqueo de contraseña/patrón para proteger su teléfono de otros usuarios no autorizados.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la importancia de manejar los teléfonos con cuidado,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fuera del alcance de sus niños, niñas o adolescentes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la luz solar directa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áreas de trabajo que puedan dañarlos, por ejemplo, agua, fuego,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02" name="Google Shape;502;g2bb847491d1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bbec03bd8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el chatbot de Crianza con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510" name="Google Shape;510;g2bbec03bd8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bbec03bd8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517" name="Google Shape;517;g2bbec03bd8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bec03bd8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524" name="Google Shape;524;g2bbec03bd8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bb847491d1_0_1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 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las personas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 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31" name="Google Shape;531;g2bb847491d1_0_1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bb847491d1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2bb847491d1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b847491d1_0_4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Presentaciones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 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Empieza invitando a cada padre, madre y cuidador a presentarse ante el grupo.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cada participante que comparta lo siguiente: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 nombre.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número de niñas, niños o adolescentes que crían.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actividad que les guste hacer con sus niños, niñas o adolescentes.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Anima a todos a participar y asegúrate de que cada persona tenga la oportunidad de compartir.</a:t>
            </a:r>
          </a:p>
        </p:txBody>
      </p:sp>
      <p:sp>
        <p:nvSpPr>
          <p:cNvPr id="324" name="Google Shape;324;g2bb847491d1_0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bb847491d1_0_1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WhatsApp, busca "Crianza con Conciencia +" e inicia un chat escribiendo INICIAR. </a:t>
            </a:r>
          </a:p>
        </p:txBody>
      </p:sp>
      <p:sp>
        <p:nvSpPr>
          <p:cNvPr id="556" name="Google Shape;556;g2bb847491d1_0_1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bb847491d1_0_1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2bb847491d1_0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bb847491d1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2bb847491d1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bb847491d1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8117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Antes del siguiente paso, Crianza con Conciencia + chatbot generará un número de 6 dígitos como identificador único para cada padre, madre y persona cuidadora. Al final de la sesión de integración, las personas facilitadoras asociarán el identificador único del padre, madre o cuidador con la app Formando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Consulta la sección "Cómo Informar sobre la Implementación del Programa" de la Guía de la Persona Facilitadora de Formando Conciencia + para obtener orientación sobre este proceso.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br>
              <a:rPr b="1" lang="en-US" sz="1200" u="sng">
                <a:solidFill>
                  <a:schemeClr val="dk1"/>
                </a:solidFill>
              </a:rPr>
            </a:br>
            <a:r>
              <a:t>Dile a las personas participantes que sigan las indicaciones de Crianza con Conciencia +. Crianza con Conciencia + les pedirá que: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su nombre y apellidos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género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Estado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situación sentimental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11" name="Google Shape;611;g2bb847491d1_0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bb8474946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19" name="Google Shape;619;g2bb8474946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bb8474946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marR="28117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el padre, madre o cuidador tiene varios niños, niñas o adolescentes, pídele que al inscribirse en el programa elija a la niña, niño o adolescente que presente más problemas de conducta. Recuérdale que las sesiones que lleven del programa pueden aplicarse a todos los niños, niñas o adolescentes. Sin embargo, para lo que dure el programa, pídele que se centre solo en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28" name="Google Shape;628;g2bb8474946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bb847491d1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 de introducción: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hagan una pausa cuando aparezca el vídeo de introducción de 5 minutos que explica cómo funciona Crianza con Conciencia + en su chatbot.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en la pantalla. Pregúntale a las personas participantes si tienen alguna duda.</a:t>
            </a: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36" name="Google Shape;636;g2bb847491d1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bb847491d1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4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las personas participantes que sigan las indicaciones de Crianza con Conciencia +. Crianza con Conciencia + les pedirá que: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cómo quieren recibir los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Videos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no</a:t>
            </a:r>
            <a:r>
              <a:rPr b="1"/>
              <a:t>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Audio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sí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Texto e Imágenes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</a:t>
            </a:r>
            <a:r>
              <a:rPr b="1"/>
              <a:t>NO</a:t>
            </a:r>
            <a:r>
              <a:t> representa un reto para ti, y </a:t>
            </a:r>
            <a:r>
              <a:rPr b="1"/>
              <a:t>sí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42" name="Google Shape;642;g2bb847491d1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b847491d1_0_1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659" name="Google Shape;659;g2bb847491d1_0_1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bb847491d1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 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las personas participantes que sigan las indicaciones de Crianza con Conciencia +. Crianza con Conciencia 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64" name="Google Shape;664;g2bb847491d1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b8474946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Conociéndonos (5 min) 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r>
              <a:rPr b="1"/>
              <a:t> </a:t>
            </a:r>
            <a:endParaRPr b="1"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ayudará a los padres, madres y personas cuidadoras a apreciar la diversidad de la sala y a descubrir las conexiones entre unos y otros.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rPr>
                <a:solidFill>
                  <a:srgbClr val="0E3A5A"/>
                </a:solidFill>
              </a:rPr>
              <a:t>Instrucciones</a:t>
            </a:r>
            <a:r>
              <a:rPr>
                <a:solidFill>
                  <a:srgbClr val="113D5C"/>
                </a:solidFill>
              </a:rPr>
              <a:t>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personas cuidadoras que este ejercicio se hará en silencio. El facilitador leerá algunas de las afirmaciones (una a la vez).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final de cada afirmación, el facilitador hará una pausa.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Indícales a las personas participantes que si la afirmación es cierta para alguien, debe de dar un paso hacia el interior del círculo.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Toma un momento para que cada participante observe quién está en el círculo con ellos y quién 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Después, deben regresar a la línea del círculo para escuchar la siguiente afirmación.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se hayan leído todas las preguntas, invita a las personas participantes a añadir, de uno en uno, una afirmación que sea cierta para ellos y que no se haya mencionado ya.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Lee las siguientes afirmaciones en voz alta: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tengo una niña o un niño increíble.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Algunas mañanas, realmente quiero dormir hasta mediodía.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Bailar es mi actividad favorita.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Soy padre, madre o cuidador de un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Siento que ser adulto es difícil, pero me esfuerzo al máximo.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Cantar me ayuda a aliviar el estrés.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Soy padre, madre o cuidador de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Todavía no domino el cambiar pañales.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gusta dibujar o pintar.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 Tengo más de una niña, niño o adolescente. 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Quiero aprender de los aciertos y errores de mi madre o padre.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encanta cocinar.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juego con mi niña o niño, yo también me convierto en niña o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gustaría mejorar mi relación con mi niña, niño o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leer las afirmaciones, anima a los padres, madres y personas cuidadoras a reflexionar sobre las conexiones que comparten con todos los presentes. Comparte con los padres, madres y cuidadores que nuestras experiencias pueden variar, pero la diversidad del grupo es lo que hace que nuestra comunidad de crianza sea enriquecedora y vibrante. A pesar de tener diferentes orígenes y trayectorias, podemos aprender lecciones valiosas unos de otros.</a:t>
            </a:r>
          </a:p>
        </p:txBody>
      </p:sp>
      <p:sp>
        <p:nvSpPr>
          <p:cNvPr id="329" name="Google Shape;329;g2bb8474946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bb847491d1_0_1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del chatbot de Crianza con Conciencia +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historietas,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670" name="Google Shape;670;g2bb847491d1_0_1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bbec03bd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75" name="Google Shape;675;g2bbec03bd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bbec03bd8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pueden encontrarse con algunos desafíos al interactuar con Crianza con Conciencia + chatbot. Enséñales a las personas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 +, o no aparece el botón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 + Chatbot </a:t>
            </a:r>
          </a:p>
        </p:txBody>
      </p:sp>
      <p:sp>
        <p:nvSpPr>
          <p:cNvPr id="694" name="Google Shape;694;g2bbec03bd8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bbec03bd8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cambiar la configuración </a:t>
            </a:r>
          </a:p>
        </p:txBody>
      </p:sp>
      <p:sp>
        <p:nvSpPr>
          <p:cNvPr id="715" name="Google Shape;715;g2bbec03bd81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bbec03bd81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volver a ver las sesiones que han completado </a:t>
            </a:r>
          </a:p>
        </p:txBody>
      </p:sp>
      <p:sp>
        <p:nvSpPr>
          <p:cNvPr id="721" name="Google Shape;721;g2bbec03bd81_0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bb847491d1_0_1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Establecer reglas básicas que ayuden a hacer del programa un lugar seguro en donde puedan aprender juntos. Es importante que el grupo establezca reglas básicas para garantizar que su tiempo juntos y sus experiencias compartidas sean productivas. Estas reglas deben elaborarse en grupo y pertenecer al grupo.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reglas básicas también son útiles para ayudarte a dirigir estas sesiones como facilitador. Pueden ser útiles al recordarle a las personas participantes que </a:t>
            </a:r>
            <a:r>
              <a:rPr b="1"/>
              <a:t>ellas </a:t>
            </a:r>
            <a:r>
              <a:t>crearon las reglas para las sesiones.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rPr>
                <a:solidFill>
                  <a:srgbClr val="113D5C"/>
                </a:solidFill>
              </a:rPr>
              <a:t>Instrucciones 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(Diapositiva)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Compártele a las personas participantes que ahora se hablará sobre los pasos que siguen. Menciónales que llevarán las lecciones a través del chat automatizado y que tú llevarás las sesiones de chat con ellos en WhatsApp cada ciertos días.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el grupo de WhatsApp sea un espacio seguro y cómodo para todas y todos, pídele a las personas participantes que piensen en qué es lo que consideran importante para que se puedan sentir cómodas, respetadas, seguras y apoyadas en el grupo.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¡Crianza con Conciencia + es un programa especial! Reúne a las familias para que aprendan y compartan experiencias comunes.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hablar de las Reglas Básicas, puedes usar el siguiente formato: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Coloca </a:t>
            </a:r>
            <a:r>
              <a:rPr>
                <a:solidFill>
                  <a:srgbClr val="113D5C"/>
                </a:solidFill>
              </a:rPr>
              <a:t>un rotafolio</a:t>
            </a:r>
            <a:r>
              <a:rPr>
                <a:solidFill>
                  <a:schemeClr val="dk1"/>
                </a:solidFill>
              </a:rPr>
              <a:t> y escribe en la parte superior:</a:t>
            </a:r>
            <a:r>
              <a:rPr>
                <a:solidFill>
                  <a:srgbClr val="113D5C"/>
                </a:solidFill>
              </a:rPr>
              <a:t> </a:t>
            </a:r>
            <a:r>
              <a:rPr>
                <a:solidFill>
                  <a:schemeClr val="dk1"/>
                </a:solidFill>
              </a:rPr>
              <a:t>Reglas básicas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compartan sus sugerencias.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las reglas y los comentarios en el rotafolio para conservarlos como referencia.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Asegúrate de que las Reglas Básicas describen comportamientos positivos.</a:t>
            </a:r>
            <a:r>
              <a:t> Puedes solicitar reglas sobre temas concretos, como el uso del celular, el respeto,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Puedes repetir lo que oyes y explorar las reglas para asegurarte de que todos los miembros del grupo están de acuerdo y entienden.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Por ejemplo, si alguien menciona "Respeto", pregúntale qué significa para él o ella. ¿Qué tipo de comportamiento demuestra "Respeto"?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todo el mundo está de acuerdo y tiene la oportunidad de contribuir antes de pasar a otra sugerencia.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Algunas reglas básicas útiles pueden incluir: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Reglas básicas para el chatbot Crianza con Conciencia +: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Comprométete a realizar las actividades diarias sugeridas.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Pide ayuda si tienes dificultades para acceder a las actividades.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Asegúrate de que tienes datos móviles para realizar las actividades diarias de </a:t>
            </a:r>
            <a:r>
              <a:rPr>
                <a:solidFill>
                  <a:srgbClr val="113D5C"/>
                </a:solidFill>
              </a:rPr>
              <a:t>Crianza con Conciencia +</a:t>
            </a:r>
            <a:r>
              <a:rPr>
                <a:solidFill>
                  <a:schemeClr val="dk1"/>
                </a:solidFill>
              </a:rPr>
              <a:t>.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Reglas básicas para el Grupo de Comunidad de WhatsApp: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Respeta la privacidad de las fotos y videos personales que se envíen al chat grupal.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Cada persona es diferente y tendrá distintas experiencias que compartir.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Respétense mutuamente prestando atención y tomando turnos para compartir y escuchar.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decimos en el grupo se queda en el grupo, tanto en persona como en línea.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solo aquello con lo que te sientas cómodo.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debate o la discusión en el grupo de WhatsApp se centrará únicamente en criar a una niña o niño,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¡Siéntente libre de hacer cualquier pregunta!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padres, madres y personas cuidadoras que el grupo tiene reglas básicas para que se mantenga un ambiente positivo y todos se sientan cómodos compartiendo. Si alguien rompe una regla involuntariamente, las personas facilitadoras le enviarán al padre, madre o cuidador, un mensaje en privado con un recordatorio amable y le recapitularán las reglas a todo el grupo. Sin embargo, si un participante comparte algo inapropiado o sigue incumpliendo las reglas, es posible que el facilitador tenga que retirarlo para garantizar que el grupo siga siendo un espacio positivo.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7" name="Google Shape;727;g2bb847491d1_0_14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bb847491d1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2bb847491d1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Rol del Facilitador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personas cuidadoras que a lo largo de Crianza con Conciencia +, tu rol será: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 vez en cuando y hasta que finalice el curso, saluda y pregunta cómo van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Asegurarte de que todos los padres, madres y personas cuidadoras siguen las reglas básicas mencionadas anteriormente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Plantea preguntas sobre la crianza que puedan discutirse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Denuncia cualquier caso de abuso hacia niñas, niños, adolescentes y adultos.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Sal del grupo una vez terminado el programa. Sin embargo, los padres, madres y cuidadores pueden seguir aprendiendo a través de Crianza con Conciencia +. Al final del año, habrá nuevos cursos en Crianza con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bb847491d1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Preguntas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Reflexiona con los padres, madres y personas cuidadoras sobre cualquier área específica de Crianza con Conciencia + que requiera apoyo.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Anima a los padres, madres y personas cuidadoras mediante preguntas abiertas, como: "¿Hay algo en específico sobre el uso de Crianza con Conciencia + chatbot de lo que te gustaría saber más?" o "¿Cuáles son tus primeras impresiones relacionadas con los Grupos de Apoyo de WhatsApp?"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responder a las preguntas de los padres, madres y personas cuidadoras ofrece información clara y concisa. Proporciona orientación paso a paso si es necesario.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cuidadores si tienen alguna duda sobre: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Usar Crianza con Conciencia + chatbot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Participar en los Grupos de Apoyo de WhatsApp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756" name="Google Shape;756;g2bb847491d1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bb847491d1_0_14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Conectar Formando Conciencia + y Parent ID (10min)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poder informar sobre la asistencia de los padres, madres y cuidadores, tendrás que conectar el identificador único de cada padre, madre y cuidador con tu App Formando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Sigue los pasos que se indican a continuación para añadir a cada padre, madre y cuidador a tu App Formando Conciencia +: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añadir un padre, madre y cuidador: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el ícono de perfil en la barra de navegación inferior.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Elige "Añadir Padre, Madre y Cuidador"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Introduce los datos de los padres, madres y cuidadores en el formulario. Para introducir el identificador único (UID) de los padres, madres y cuidadores pídeles que escriban "ID" en Crianza con Conciencia +. Copia el número de 6 dígitos en el perfil la madre, el padre o cuidador.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dos padres, madres y cuidadores de la misma familia participan juntos en Crianza con Conciencia +, debes vincular sus cuentas.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vez que hayas añadido el primer perfil de padre, madre o cuidador, para añadir un segundo padre, madre o cuidador selecciona "Añadir padre, madre y cuidador"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Introduce los datos de los padres, madres y cuidadores en el formulario. Para introducir el identificador único (UID) de los padres, madres y cuidadores pídeles que escriban "ID" en Crianza con Conciencia +. Copia el número de 6 dígitos en el perfil la madre, el padre o cuidador.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"Añadir Compañero de Crianza"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al compañero de crianza de entre los perfiles de usuario de padres, madres y cuidadores disponibles.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"Guardar".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*Los perfiles de ambos padres, madres o personas cuidadoras se actualizarán para hacer constar al compañero de crianza*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73" name="Google Shape;773;g2bb847491d1_0_1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bb847491d1_0_1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Actividad de Cierre (10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Cierra con una actividad de despedida. Deja que las personas participantes decidan cómo quieren terminar la sesión. Puede ser una oración o un aplauso grupal.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todos que caminen lentamente por la sala.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Invítales a reflexionar sobre lo que han aprendido hoy.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Reconoce que los pensamientos pueden divagar; pídeles con gentileza que vuelvan a atender a tu voz.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Permite 3 minutos de reflexión individual en silencio.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3 minutos, reúnanse en círculo.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Invita a un voluntario a compartir una afirmación o algo que haya aprendido hoy.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Continúa en el sentido de las manecillas del reloj, con cada persona compartiendo brevemente.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puede modelar cómo compartir con una frase como: "Estoy impresionado con su compromiso por sus niñas, niños y adolescentes al presentarse hoy"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 las gracias a todos por compartir y concluye la sesión con mucho entusiasmo: "¡Gracias por formar parte de Crianza con Conciencia +, un aplauso para todos!"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79" name="Google Shape;779;g2bb847491d1_0_1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b847491d1_0_1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cuidadores los objetivos y los beneficios de formar parte de Crianza con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programa Crianza con Conciencia + está dirigido a padres, madres y personas cuidadoras con niños, niñas o adolescentes de entre 2 y 17 años.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34" name="Google Shape;334;g2bb847491d1_0_1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bbec03bd81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Estar atentos a la próxima sesión de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Compartir sus experiencias y retos en el Grupo de Comunidad de WhatsApp.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¡Agradece a las personas participantes por el compromiso que han adquirido entre ellos al venir al grupo!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784" name="Google Shape;784;g2bbec03bd81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bb847491d1_0_1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01" name="Google Shape;801;g2bb847491d1_0_1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bec03bd81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Ahora bien, cuando decimos "padres, madres y personas cuidadoras" y "crianza", nos referimos a alguien que cuida de los niños, niñas o adolescentes, sea esa persona su madre o padre biológico o no. Esto incluye a cualquier persona que sea un cuidador principal responsable del bienestar de la niña o el niño.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41" name="Google Shape;341;g2bbec03bd81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b847491d1_0_1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finalidad de Crianza con Conciencia + es ayudar a construir relaciones abiertas, afectuosas y de confianza entre los cuidadores y sus niños, niñas o adolescentes. Cuando tenemos relaciones sanas y positivas, estas ayudan a los padres, madres y personas cuidadoras a mantener seguros a sus niños, niñas o adolescentes y apoyan su crecimiento y su desarrollo.</a:t>
            </a:r>
          </a:p>
        </p:txBody>
      </p:sp>
      <p:sp>
        <p:nvSpPr>
          <p:cNvPr id="348" name="Google Shape;348;g2bb847491d1_0_1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b847491d1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bb847491d1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Crianza con Conciencia + consta de tres partes: </a:t>
            </a:r>
            <a:br>
              <a:rPr lang="en-US"/>
            </a:br>
            <a:br>
              <a:rPr lang="en-US"/>
            </a:br>
            <a:r>
              <a:t>1. La sesión de integración presencial, de la que formas parte en este momento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2. Cursos llevados a cabo en el chatbot de WhatsApp donde aprenderás tips para mejorar tu relación con tu niña, niño o adolescente.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3. Un grupo de WhatsApp con otros padres, madres, cuidadores y facilitadores para hacer preguntas y discutir temas de crianza.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bb847491d1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bb847491d1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reciben tips diarios sobre la crianza por WhatsApp para ayudarles en la relación con su niña, niño o adolescente (solo necesitan 5 minutos al día). Los padres, madres y cuidadores recibirán 5 sesiones para mejorar su relación con su niña, niño o adolescente: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b847491d1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bb847491d1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  <a:defRPr sz="1200">
                <a:solidFill>
                  <a:schemeClr val="dk1"/>
                </a:solidFill>
              </a:defRPr>
            </a:pPr>
            <a:r>
              <a:t>Comparte el nombre y el objetivo de cada sesión con los padres, madres y cuidadores. 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Relationship Id="rId6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1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3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3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7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8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2" name="Google Shape;162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3" name="Google Shape;16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9" name="Google Shape;169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" name="Google Shape;17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8" name="Google Shape;17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2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" name="Google Shape;185;p33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6" name="Google Shape;18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33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3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3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1" name="Google Shape;20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4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4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4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35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8" name="Google Shape;218;p35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35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3" name="Google Shape;233;p3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4" name="Google Shape;23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36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36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36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6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6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6" name="Google Shape;266;p4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7" name="Google Shape;26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42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74" name="Google Shape;2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 title and description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50"/>
          <p:cNvSpPr/>
          <p:nvPr/>
        </p:nvSpPr>
        <p:spPr>
          <a:xfrm>
            <a:off x="8907236" y="0"/>
            <a:ext cx="236700" cy="51435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0"/>
          <p:cNvSpPr/>
          <p:nvPr/>
        </p:nvSpPr>
        <p:spPr>
          <a:xfrm>
            <a:off x="0" y="0"/>
            <a:ext cx="236700" cy="7104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 and description">
  <p:cSld name="1_Section title and description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>
  <p:cSld name="Title &amp; Bullets"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53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p53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53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Diagram or Organization Chart">
  <p:cSld name="1_Title and Diagram or Organization Char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6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theme" Target="../theme/theme7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5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5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15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" name="Google Shape;6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38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38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38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" name="Google Shape;252;p3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4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4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4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8" name="Google Shape;288;p4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47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47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47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jpg"/><Relationship Id="rId4" Type="http://schemas.openxmlformats.org/officeDocument/2006/relationships/image" Target="../media/image55.png"/><Relationship Id="rId5" Type="http://schemas.openxmlformats.org/officeDocument/2006/relationships/image" Target="../media/image62.png"/><Relationship Id="rId6" Type="http://schemas.openxmlformats.org/officeDocument/2006/relationships/image" Target="../media/image53.png"/><Relationship Id="rId7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5" Type="http://schemas.openxmlformats.org/officeDocument/2006/relationships/image" Target="../media/image7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54.png"/><Relationship Id="rId5" Type="http://schemas.openxmlformats.org/officeDocument/2006/relationships/image" Target="../media/image59.png"/><Relationship Id="rId6" Type="http://schemas.openxmlformats.org/officeDocument/2006/relationships/image" Target="../media/image45.png"/><Relationship Id="rId7" Type="http://schemas.openxmlformats.org/officeDocument/2006/relationships/image" Target="../media/image52.png"/><Relationship Id="rId8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66.jpg"/><Relationship Id="rId5" Type="http://schemas.openxmlformats.org/officeDocument/2006/relationships/image" Target="../media/image68.jpg"/><Relationship Id="rId6" Type="http://schemas.openxmlformats.org/officeDocument/2006/relationships/image" Target="../media/image65.jpg"/><Relationship Id="rId7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63.png"/><Relationship Id="rId5" Type="http://schemas.openxmlformats.org/officeDocument/2006/relationships/image" Target="../media/image85.png"/><Relationship Id="rId6" Type="http://schemas.openxmlformats.org/officeDocument/2006/relationships/image" Target="../media/image69.jpg"/><Relationship Id="rId7" Type="http://schemas.openxmlformats.org/officeDocument/2006/relationships/image" Target="../media/image81.png"/><Relationship Id="rId8" Type="http://schemas.openxmlformats.org/officeDocument/2006/relationships/image" Target="../media/image8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63.png"/><Relationship Id="rId9" Type="http://schemas.openxmlformats.org/officeDocument/2006/relationships/image" Target="../media/image74.jpg"/><Relationship Id="rId5" Type="http://schemas.openxmlformats.org/officeDocument/2006/relationships/image" Target="../media/image81.png"/><Relationship Id="rId6" Type="http://schemas.openxmlformats.org/officeDocument/2006/relationships/image" Target="../media/image80.jpg"/><Relationship Id="rId7" Type="http://schemas.openxmlformats.org/officeDocument/2006/relationships/image" Target="../media/image78.jpg"/><Relationship Id="rId8" Type="http://schemas.openxmlformats.org/officeDocument/2006/relationships/image" Target="../media/image7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P7TuzdbdlOyAThClX12FdEnFVrKakBQg/view" TargetMode="External"/><Relationship Id="rId5" Type="http://schemas.openxmlformats.org/officeDocument/2006/relationships/image" Target="../media/image9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9.png"/><Relationship Id="rId4" Type="http://schemas.openxmlformats.org/officeDocument/2006/relationships/image" Target="../media/image82.png"/><Relationship Id="rId5" Type="http://schemas.openxmlformats.org/officeDocument/2006/relationships/image" Target="../media/image7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7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8.png"/><Relationship Id="rId4" Type="http://schemas.openxmlformats.org/officeDocument/2006/relationships/image" Target="../media/image96.jpg"/><Relationship Id="rId5" Type="http://schemas.openxmlformats.org/officeDocument/2006/relationships/image" Target="../media/image97.jpg"/><Relationship Id="rId6" Type="http://schemas.openxmlformats.org/officeDocument/2006/relationships/image" Target="../media/image100.jpg"/><Relationship Id="rId7" Type="http://schemas.openxmlformats.org/officeDocument/2006/relationships/image" Target="../media/image9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2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3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7.png"/><Relationship Id="rId4" Type="http://schemas.openxmlformats.org/officeDocument/2006/relationships/image" Target="../media/image9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5.png"/><Relationship Id="rId4" Type="http://schemas.openxmlformats.org/officeDocument/2006/relationships/image" Target="../media/image9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5.png"/><Relationship Id="rId4" Type="http://schemas.openxmlformats.org/officeDocument/2006/relationships/image" Target="../media/image10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62.png"/><Relationship Id="rId5" Type="http://schemas.openxmlformats.org/officeDocument/2006/relationships/image" Target="../media/image53.png"/><Relationship Id="rId6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9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48.jpg"/><Relationship Id="rId6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5"/>
          <p:cNvPicPr preferRelativeResize="0"/>
          <p:nvPr/>
        </p:nvPicPr>
        <p:blipFill rotWithShape="1">
          <a:blip r:embed="rId3">
            <a:alphaModFix/>
          </a:blip>
          <a:srcRect b="20112" l="-3802" r="-7050" t="12664"/>
          <a:stretch/>
        </p:blipFill>
        <p:spPr>
          <a:xfrm>
            <a:off x="-355675" y="-100325"/>
            <a:ext cx="10177577" cy="48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5"/>
          <p:cNvSpPr txBox="1"/>
          <p:nvPr/>
        </p:nvSpPr>
        <p:spPr>
          <a:xfrm>
            <a:off x="233675" y="3392425"/>
            <a:ext cx="3405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3700">
                <a:solidFill>
                  <a:srgbClr val="0B406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¡Te damos la bienvenida a la Sesión de Integración!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1675" y="256756"/>
            <a:ext cx="2099637" cy="837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5"/>
          <p:cNvSpPr/>
          <p:nvPr/>
        </p:nvSpPr>
        <p:spPr>
          <a:xfrm>
            <a:off x="0" y="4681125"/>
            <a:ext cx="91803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7996" y="471290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2850" y="468112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/>
          <p:cNvPicPr preferRelativeResize="0"/>
          <p:nvPr/>
        </p:nvPicPr>
        <p:blipFill rotWithShape="1">
          <a:blip r:embed="rId7">
            <a:alphaModFix/>
          </a:blip>
          <a:srcRect b="1066" l="0" r="0" t="1076"/>
          <a:stretch/>
        </p:blipFill>
        <p:spPr>
          <a:xfrm>
            <a:off x="4493375" y="4766300"/>
            <a:ext cx="1261374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/>
        </p:nvSpPr>
        <p:spPr>
          <a:xfrm>
            <a:off x="1096950" y="4796475"/>
            <a:ext cx="5572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pPr>
            <a:r>
              <a:t>Un programa desarrollado por:</a:t>
            </a:r>
            <a:endParaRPr b="0" i="0" sz="1700" u="none" cap="none" strike="noStrike">
              <a:solidFill>
                <a:schemeClr val="dk1"/>
              </a:solidFill>
              <a:latin typeface="Noto Sans Thin"/>
              <a:ea typeface="Noto Sans Thin"/>
              <a:cs typeface="Noto Sans Thin"/>
              <a:sym typeface="Noto Sans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4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4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02" name="Google Shape;402;p64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4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04" name="Google Shape;404;p64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4"/>
          <p:cNvSpPr txBox="1"/>
          <p:nvPr/>
        </p:nvSpPr>
        <p:spPr>
          <a:xfrm>
            <a:off x="1228025" y="228600"/>
            <a:ext cx="685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100">
                <a:solidFill>
                  <a:schemeClr val="lt1"/>
                </a:solidFill>
                <a:highlight>
                  <a:srgbClr val="0E3A5A"/>
                </a:highlight>
                <a:latin typeface="Arial"/>
                <a:ea typeface="Arial"/>
                <a:cs typeface="Arial"/>
                <a:sym typeface="Arial"/>
              </a:defRPr>
            </a:pPr>
            <a:r>
              <a:t>Curso Básico: Mejorar la Relación con mi niña, niño o adolescente</a:t>
            </a:r>
            <a:endParaRPr b="0" i="0" sz="2100" u="none" cap="none" strike="noStrike">
              <a:solidFill>
                <a:schemeClr val="lt1"/>
              </a:solidFill>
              <a:highlight>
                <a:srgbClr val="0E3A5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64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7" name="Google Shape;407;p64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5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5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65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5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chatbot de Crianza con Conciencia +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5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19" name="Google Shape;419;p65"/>
          <p:cNvCxnSpPr>
            <a:endCxn id="420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20" name="Google Shape;420;p65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5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1" name="Google Shape;421;p65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422" name="Google Shape;422;p65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apoyo,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423" name="Google Shape;423;p65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24" name="Google Shape;424;p65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6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6"/>
          <p:cNvSpPr txBox="1"/>
          <p:nvPr/>
        </p:nvSpPr>
        <p:spPr>
          <a:xfrm>
            <a:off x="3104450" y="1232700"/>
            <a:ext cx="57450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 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Habrá tres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Interno: Sesión de chat de WhatsApp sobre el diálogo Interno y el estrés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5: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</a:rPr>
              <a:t>Despedida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6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66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6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434" name="Google Shape;434;p66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6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7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42" name="Google Shape;442;p67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7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67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7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7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7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49" name="Google Shape;449;p67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1" name="Google Shape;451;p67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2" name="Google Shape;452;p67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3" name="Google Shape;453;p67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4" name="Google Shape;454;p67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5" name="Google Shape;455;p67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6" name="Google Shape;456;p67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7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58" name="Google Shape;458;p67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y Debate en el Grupo de Comunidad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" name="Google Shape;459;p67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460" name="Google Shape;460;p67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1" name="Google Shape;461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2" name="Google Shape;462;p67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463" name="Google Shape;463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4" name="Google Shape;464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5" name="Google Shape;465;p67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466" name="Google Shape;466;p67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7" name="Google Shape;467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8" name="Google Shape;468;p67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469" name="Google Shape;469;p67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0" name="Google Shape;470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1" name="Google Shape;471;p67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472" name="Google Shape;472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3" name="Google Shape;473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67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475" name="Google Shape;475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6" name="Google Shape;476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" name="Google Shape;477;p67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478" name="Google Shape;478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9" name="Google Shape;479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" name="Google Shape;480;p67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481" name="Google Shape;481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2" name="Google Shape;482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3" name="Google Shape;483;p67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484" name="Google Shape;484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5" name="Google Shape;485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6" name="Google Shape;486;p67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487" name="Google Shape;487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8" name="Google Shape;488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9" name="Google Shape;489;p67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490" name="Google Shape;490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1" name="Google Shape;491;p67"/>
            <p:cNvPicPr preferRelativeResize="0"/>
            <p:nvPr/>
          </p:nvPicPr>
          <p:blipFill rotWithShape="1">
            <a:blip r:embed="rId8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2" name="Google Shape;492;p67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493" name="Google Shape;493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4" name="Google Shape;494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67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496" name="Google Shape;496;p67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67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67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67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8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8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Cómo usar el chat automatizado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 txBox="1"/>
          <p:nvPr/>
        </p:nvSpPr>
        <p:spPr>
          <a:xfrm>
            <a:off x="269600" y="972071"/>
            <a:ext cx="81996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t>U</a:t>
            </a:r>
            <a:r>
              <a:rPr>
                <a:latin typeface="Arial"/>
                <a:ea typeface="Arial"/>
                <a:cs typeface="Arial"/>
                <a:sym typeface="Arial"/>
              </a:rPr>
              <a:t>so del teléfono</a:t>
            </a:r>
            <a:endParaRPr b="0" i="0" sz="18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 WhatsApp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Carga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Paquete de datos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Conciencia digital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Evita daños al teléfono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507" name="Google Shape;507;p68"/>
          <p:cNvPicPr preferRelativeResize="0"/>
          <p:nvPr/>
        </p:nvPicPr>
        <p:blipFill rotWithShape="1">
          <a:blip r:embed="rId3">
            <a:alphaModFix/>
          </a:blip>
          <a:srcRect b="2812" l="0" r="29223" t="2821"/>
          <a:stretch/>
        </p:blipFill>
        <p:spPr>
          <a:xfrm>
            <a:off x="5828000" y="1164350"/>
            <a:ext cx="3074700" cy="307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9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9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0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70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1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 + Chatbot</a:t>
            </a:r>
          </a:p>
        </p:txBody>
      </p:sp>
      <p:sp>
        <p:nvSpPr>
          <p:cNvPr id="534" name="Google Shape;534;p72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 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3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41" name="Google Shape;54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3" name="Google Shape;543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3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45" name="Google Shape;545;p73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46" name="Google Shape;546;p73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47" name="Google Shape;547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3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73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73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3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>
            <p:ph idx="1" type="body"/>
          </p:nvPr>
        </p:nvSpPr>
        <p:spPr>
          <a:xfrm>
            <a:off x="5187675" y="3337925"/>
            <a:ext cx="351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Presentaciones</a:t>
            </a:r>
            <a:endParaRPr sz="5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4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 +"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65" name="Google Shape;56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5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69" name="Google Shape;569;p75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72" name="Google Shape;572;p75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73" name="Google Shape;573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76" name="Google Shape;57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5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5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6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87" name="Google Shape;58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6"/>
          <p:cNvSpPr txBox="1"/>
          <p:nvPr/>
        </p:nvSpPr>
        <p:spPr>
          <a:xfrm>
            <a:off x="7902575" y="3502775"/>
            <a:ext cx="972300" cy="14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 importante que aceptes participar en el programa y compartas tus datos personales</a:t>
            </a:r>
            <a:endParaRPr b="0" i="0" sz="11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90" name="Google Shape;590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6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96" name="Google Shape;59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0599" y="1339899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11324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6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00" name="Google Shape;600;p76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6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01" name="Google Shape;601;p76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76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76"/>
          <p:cNvSpPr txBox="1"/>
          <p:nvPr/>
        </p:nvSpPr>
        <p:spPr>
          <a:xfrm>
            <a:off x="5283025" y="18928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compartirás con tu facilitador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04" name="Google Shape;604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49773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6"/>
          <p:cNvSpPr txBox="1"/>
          <p:nvPr/>
        </p:nvSpPr>
        <p:spPr>
          <a:xfrm>
            <a:off x="5310925" y="36603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06" name="Google Shape;60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5025108" y="3572635"/>
            <a:ext cx="358380" cy="35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0100" y="4402844"/>
            <a:ext cx="431350" cy="60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7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77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7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77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8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8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625" name="Google Shape;625;p78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9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 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 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631" name="Google Shape;631;p7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9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80" title="onboarding_yc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1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8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8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7" name="Google Shape;647;p81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648" name="Google Shape;648;p81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9" name="Google Shape;649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0" name="Google Shape;650;p81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Videos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1" name="Google Shape;651;p81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81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3" name="Google Shape;65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81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81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6" name="Google Shape;65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2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3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/>
          <p:nvPr>
            <p:ph idx="1" type="body"/>
          </p:nvPr>
        </p:nvSpPr>
        <p:spPr>
          <a:xfrm>
            <a:off x="5379425" y="2761850"/>
            <a:ext cx="29727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Conócenos</a:t>
            </a:r>
            <a:endParaRPr sz="5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4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5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85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85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0" name="Google Shape;680;p85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1" name="Google Shape;681;p85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2" name="Google Shape;682;p85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5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historietas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4" name="Google Shape;684;p85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5" name="Google Shape;685;p85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86" name="Google Shape;686;p85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7" name="Google Shape;687;p85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8" name="Google Shape;688;p85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9" name="Google Shape;689;p85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0" name="Google Shape;690;p85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1" name="Google Shape;691;p85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6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7" name="Google Shape;697;p86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8" name="Google Shape;698;p86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99" name="Google Shape;699;p86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700" name="Google Shape;700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1" name="Google Shape;701;p86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702" name="Google Shape;702;p86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86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Dificultades en el chatbot de </a:t>
            </a:r>
            <a:r>
              <a:t>Crianza con Conciencia 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4" name="Google Shape;704;p86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705" name="Google Shape;705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6" name="Google Shape;706;p86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707" name="Google Shape;707;p86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708" name="Google Shape;708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9" name="Google Shape;709;p86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710" name="Google Shape;710;p86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711" name="Google Shape;711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12" name="Google Shape;712;p86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7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87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8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9"/>
          <p:cNvSpPr txBox="1"/>
          <p:nvPr>
            <p:ph idx="1" type="body"/>
          </p:nvPr>
        </p:nvSpPr>
        <p:spPr>
          <a:xfrm>
            <a:off x="2641276" y="2012905"/>
            <a:ext cx="50451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Acordemos algunas reglas básicas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0"/>
          <p:cNvSpPr/>
          <p:nvPr/>
        </p:nvSpPr>
        <p:spPr>
          <a:xfrm rot="-5400000">
            <a:off x="2775450" y="-2605400"/>
            <a:ext cx="532200" cy="60831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90"/>
          <p:cNvSpPr txBox="1"/>
          <p:nvPr/>
        </p:nvSpPr>
        <p:spPr>
          <a:xfrm>
            <a:off x="57625" y="216750"/>
            <a:ext cx="7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Próximos Pasos: Rol del Facilitador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6" name="Google Shape;73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90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90"/>
          <p:cNvSpPr txBox="1"/>
          <p:nvPr/>
        </p:nvSpPr>
        <p:spPr>
          <a:xfrm>
            <a:off x="248350" y="991175"/>
            <a:ext cx="80892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00969B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 lo largo de</a:t>
            </a:r>
            <a:r>
              <a:t> Crianza con Conciencia 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yo:</a:t>
            </a:r>
            <a:endParaRPr b="0" i="0" sz="11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Estaré en contacto contigo de vez en cuando, de aquí hasta que termine el curso, para saludarte y preguntarte cómo vas.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Me aseguraré de que todos y todas sigan las </a:t>
            </a:r>
            <a:r>
              <a:t>r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eglas </a:t>
            </a:r>
            <a:r>
              <a:t>b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ásicas que hemos acordado hoy como grupo.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 invitaré a hablar sobre algunas cuestiones relacionadas con la crianza.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Denunciaré cualquier caso de abuso hacia niñas, niños, adolescentes y adultos.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 despediré y me saldré el grupo cuando termine el programa. Sin embargo, todos pueden seguir aprendiendo y usando el WhatsApp de Crianza con Conciencia +.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Al final del </a:t>
            </a:r>
            <a:r>
              <a:t>año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habrá nuevos cursos de </a:t>
            </a:r>
            <a:r>
              <a:t>Crianza con Conciencia 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.</a:t>
            </a:r>
            <a:endParaRPr b="1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9" name="Google Shape;739;p90"/>
          <p:cNvGrpSpPr/>
          <p:nvPr/>
        </p:nvGrpSpPr>
        <p:grpSpPr>
          <a:xfrm>
            <a:off x="312541" y="1442984"/>
            <a:ext cx="354468" cy="359177"/>
            <a:chOff x="475577" y="1034115"/>
            <a:chExt cx="523200" cy="523200"/>
          </a:xfrm>
        </p:grpSpPr>
        <p:sp>
          <p:nvSpPr>
            <p:cNvPr id="740" name="Google Shape;740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1" name="Google Shape;741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2" name="Google Shape;742;p90"/>
          <p:cNvGrpSpPr/>
          <p:nvPr/>
        </p:nvGrpSpPr>
        <p:grpSpPr>
          <a:xfrm>
            <a:off x="312541" y="2145189"/>
            <a:ext cx="354468" cy="359177"/>
            <a:chOff x="475577" y="1034115"/>
            <a:chExt cx="523200" cy="523200"/>
          </a:xfrm>
        </p:grpSpPr>
        <p:sp>
          <p:nvSpPr>
            <p:cNvPr id="743" name="Google Shape;743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4" name="Google Shape;744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5" name="Google Shape;745;p90"/>
          <p:cNvGrpSpPr/>
          <p:nvPr/>
        </p:nvGrpSpPr>
        <p:grpSpPr>
          <a:xfrm>
            <a:off x="312541" y="2643232"/>
            <a:ext cx="354468" cy="359177"/>
            <a:chOff x="475577" y="1034115"/>
            <a:chExt cx="523200" cy="523200"/>
          </a:xfrm>
        </p:grpSpPr>
        <p:sp>
          <p:nvSpPr>
            <p:cNvPr id="746" name="Google Shape;746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7" name="Google Shape;747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8" name="Google Shape;748;p90"/>
          <p:cNvGrpSpPr/>
          <p:nvPr/>
        </p:nvGrpSpPr>
        <p:grpSpPr>
          <a:xfrm>
            <a:off x="312541" y="3088624"/>
            <a:ext cx="354468" cy="359177"/>
            <a:chOff x="475577" y="1034115"/>
            <a:chExt cx="523200" cy="523200"/>
          </a:xfrm>
        </p:grpSpPr>
        <p:sp>
          <p:nvSpPr>
            <p:cNvPr id="749" name="Google Shape;749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1040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50" name="Google Shape;750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1" name="Google Shape;751;p90"/>
          <p:cNvGrpSpPr/>
          <p:nvPr/>
        </p:nvGrpSpPr>
        <p:grpSpPr>
          <a:xfrm>
            <a:off x="312541" y="3610234"/>
            <a:ext cx="354468" cy="359177"/>
            <a:chOff x="475577" y="1034115"/>
            <a:chExt cx="523200" cy="523200"/>
          </a:xfrm>
        </p:grpSpPr>
        <p:sp>
          <p:nvSpPr>
            <p:cNvPr id="752" name="Google Shape;752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53" name="Google Shape;753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1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91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91"/>
          <p:cNvSpPr txBox="1"/>
          <p:nvPr/>
        </p:nvSpPr>
        <p:spPr>
          <a:xfrm>
            <a:off x="269600" y="972071"/>
            <a:ext cx="81996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¿Tienes alguna pregunta sobre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usar el </a:t>
            </a:r>
            <a:r>
              <a:t> chatbot de Crianza con Conciencia +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participar en el Grupo de Comunidad de WhatsApp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¿Algo más?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1" name="Google Shape;761;p91"/>
          <p:cNvGrpSpPr/>
          <p:nvPr/>
        </p:nvGrpSpPr>
        <p:grpSpPr>
          <a:xfrm>
            <a:off x="312541" y="1773621"/>
            <a:ext cx="354468" cy="359177"/>
            <a:chOff x="475577" y="1034115"/>
            <a:chExt cx="523200" cy="523200"/>
          </a:xfrm>
        </p:grpSpPr>
        <p:sp>
          <p:nvSpPr>
            <p:cNvPr id="762" name="Google Shape;762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3" name="Google Shape;763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4" name="Google Shape;764;p91"/>
          <p:cNvGrpSpPr/>
          <p:nvPr/>
        </p:nvGrpSpPr>
        <p:grpSpPr>
          <a:xfrm>
            <a:off x="312541" y="2182789"/>
            <a:ext cx="354468" cy="359177"/>
            <a:chOff x="475577" y="1034115"/>
            <a:chExt cx="523200" cy="523200"/>
          </a:xfrm>
        </p:grpSpPr>
        <p:sp>
          <p:nvSpPr>
            <p:cNvPr id="765" name="Google Shape;765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6" name="Google Shape;766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7" name="Google Shape;767;p91"/>
          <p:cNvGrpSpPr/>
          <p:nvPr/>
        </p:nvGrpSpPr>
        <p:grpSpPr>
          <a:xfrm>
            <a:off x="312541" y="2591982"/>
            <a:ext cx="354468" cy="359177"/>
            <a:chOff x="475577" y="1034115"/>
            <a:chExt cx="523200" cy="523200"/>
          </a:xfrm>
        </p:grpSpPr>
        <p:sp>
          <p:nvSpPr>
            <p:cNvPr id="768" name="Google Shape;768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9" name="Google Shape;769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0" name="Google Shape;770;p91"/>
          <p:cNvPicPr preferRelativeResize="0"/>
          <p:nvPr/>
        </p:nvPicPr>
        <p:blipFill rotWithShape="1">
          <a:blip r:embed="rId4">
            <a:alphaModFix/>
          </a:blip>
          <a:srcRect b="36315" l="46857" r="7926" t="2619"/>
          <a:stretch/>
        </p:blipFill>
        <p:spPr>
          <a:xfrm>
            <a:off x="6596701" y="2596198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2"/>
          <p:cNvSpPr txBox="1"/>
          <p:nvPr>
            <p:ph idx="1" type="body"/>
          </p:nvPr>
        </p:nvSpPr>
        <p:spPr>
          <a:xfrm>
            <a:off x="2703401" y="1698029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Vincula la app:</a:t>
            </a:r>
          </a:p>
        </p:txBody>
      </p:sp>
      <p:sp>
        <p:nvSpPr>
          <p:cNvPr id="776" name="Google Shape;776;p92"/>
          <p:cNvSpPr txBox="1"/>
          <p:nvPr>
            <p:ph idx="2" type="body"/>
          </p:nvPr>
        </p:nvSpPr>
        <p:spPr>
          <a:xfrm>
            <a:off x="2642600" y="2512325"/>
            <a:ext cx="61731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2800"/>
            </a:pPr>
            <a:r>
              <a:t>Vincula la App Formando Conciencia + y el Número 
 de Identificación Único (NID)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3"/>
          <p:cNvSpPr txBox="1"/>
          <p:nvPr>
            <p:ph idx="1" type="body"/>
          </p:nvPr>
        </p:nvSpPr>
        <p:spPr>
          <a:xfrm>
            <a:off x="2724100" y="1913700"/>
            <a:ext cx="58899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>¡Comparte en una palabra cómo te sientes después de la sesión!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37" name="Google Shape;33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8"/>
          <p:cNvSpPr txBox="1"/>
          <p:nvPr/>
        </p:nvSpPr>
        <p:spPr>
          <a:xfrm>
            <a:off x="1496175" y="1708725"/>
            <a:ext cx="5982900" cy="19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¿Para quién es Crianza con Conciencia +? ?</a:t>
            </a:r>
            <a:endParaRPr i="0" sz="16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padres, madres y cuidadores como TÚ, con niñas, niños y adolescentes (NNA) de </a:t>
            </a:r>
            <a:r>
              <a:rPr u="sng"/>
              <a:t>2 a 17 años.</a:t>
            </a:r>
            <a:endParaRPr i="0" sz="1900" u="sng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i="0" sz="1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4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4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Próximos Pasos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4"/>
          <p:cNvSpPr txBox="1"/>
          <p:nvPr/>
        </p:nvSpPr>
        <p:spPr>
          <a:xfrm>
            <a:off x="269600" y="972075"/>
            <a:ext cx="56916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t>Más adelante tendremos nuestra primera sesión de chat para presentarnos</a:t>
            </a:r>
            <a:endParaRPr sz="1700">
              <a:solidFill>
                <a:srgbClr val="0D3959"/>
              </a:solidFill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D3959"/>
              </a:solidFill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t>Irás a casa y probarás tu primera Actividad para Casa: pasar 5 minutos de Tiempo Uno a Uno con tu niña, niño o adolescente </a:t>
            </a:r>
            <a:endParaRPr sz="1700">
              <a:solidFill>
                <a:srgbClr val="0D3959"/>
              </a:solidFill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D3959"/>
              </a:solidFill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Char char="●"/>
              <a:defRPr sz="1700">
                <a:solidFill>
                  <a:srgbClr val="0D3959"/>
                </a:solidFill>
              </a:defRPr>
            </a:pPr>
            <a:r>
              <a:t>¡Mañana llevarás la próxima sesión!</a:t>
            </a:r>
            <a:endParaRPr sz="1700">
              <a:solidFill>
                <a:srgbClr val="0D3959"/>
              </a:solidFill>
            </a:endParaRPr>
          </a:p>
        </p:txBody>
      </p:sp>
      <p:grpSp>
        <p:nvGrpSpPr>
          <p:cNvPr id="789" name="Google Shape;789;p94"/>
          <p:cNvGrpSpPr/>
          <p:nvPr/>
        </p:nvGrpSpPr>
        <p:grpSpPr>
          <a:xfrm>
            <a:off x="319541" y="1323346"/>
            <a:ext cx="354468" cy="359177"/>
            <a:chOff x="475577" y="1034115"/>
            <a:chExt cx="523200" cy="523200"/>
          </a:xfrm>
        </p:grpSpPr>
        <p:sp>
          <p:nvSpPr>
            <p:cNvPr id="790" name="Google Shape;790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1" name="Google Shape;791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2" name="Google Shape;792;p94"/>
          <p:cNvGrpSpPr/>
          <p:nvPr/>
        </p:nvGrpSpPr>
        <p:grpSpPr>
          <a:xfrm>
            <a:off x="354491" y="2392151"/>
            <a:ext cx="354468" cy="359177"/>
            <a:chOff x="475577" y="1034115"/>
            <a:chExt cx="523200" cy="523200"/>
          </a:xfrm>
        </p:grpSpPr>
        <p:sp>
          <p:nvSpPr>
            <p:cNvPr id="793" name="Google Shape;793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4" name="Google Shape;794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5" name="Google Shape;795;p94"/>
          <p:cNvGrpSpPr/>
          <p:nvPr/>
        </p:nvGrpSpPr>
        <p:grpSpPr>
          <a:xfrm>
            <a:off x="354491" y="3976207"/>
            <a:ext cx="354468" cy="359177"/>
            <a:chOff x="475577" y="1034115"/>
            <a:chExt cx="523200" cy="523200"/>
          </a:xfrm>
        </p:grpSpPr>
        <p:sp>
          <p:nvSpPr>
            <p:cNvPr id="796" name="Google Shape;796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7" name="Google Shape;797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8" name="Google Shape;798;p94"/>
          <p:cNvPicPr preferRelativeResize="0"/>
          <p:nvPr/>
        </p:nvPicPr>
        <p:blipFill rotWithShape="1">
          <a:blip r:embed="rId4">
            <a:alphaModFix/>
          </a:blip>
          <a:srcRect b="0" l="12435" r="12427" t="0"/>
          <a:stretch/>
        </p:blipFill>
        <p:spPr>
          <a:xfrm>
            <a:off x="6100526" y="1047636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5"/>
          <p:cNvSpPr txBox="1"/>
          <p:nvPr>
            <p:ph idx="1" type="body"/>
          </p:nvPr>
        </p:nvSpPr>
        <p:spPr>
          <a:xfrm>
            <a:off x="1767750" y="388225"/>
            <a:ext cx="56085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Gracias por tu compromiso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¿Alguna pregunta?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</a:p>
        </p:txBody>
      </p:sp>
      <p:pic>
        <p:nvPicPr>
          <p:cNvPr id="804" name="Google Shape;80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047" y="26728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95"/>
          <p:cNvSpPr/>
          <p:nvPr/>
        </p:nvSpPr>
        <p:spPr>
          <a:xfrm>
            <a:off x="-24325" y="4673575"/>
            <a:ext cx="92169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6" name="Google Shape;806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0121" y="470535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4975" y="467357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5"/>
          <p:cNvPicPr preferRelativeResize="0"/>
          <p:nvPr/>
        </p:nvPicPr>
        <p:blipFill rotWithShape="1">
          <a:blip r:embed="rId6">
            <a:alphaModFix/>
          </a:blip>
          <a:srcRect b="1066" l="0" r="0" t="1076"/>
          <a:stretch/>
        </p:blipFill>
        <p:spPr>
          <a:xfrm>
            <a:off x="4505500" y="4758750"/>
            <a:ext cx="1261374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44" name="Google Shape;34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 txBox="1"/>
          <p:nvPr/>
        </p:nvSpPr>
        <p:spPr>
          <a:xfrm>
            <a:off x="1830300" y="1349400"/>
            <a:ext cx="5483400" cy="24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¿A qué nos referimos cuando decimos "padres y madres"?</a:t>
            </a:r>
            <a:endParaRPr i="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Crianza incluye a todos los cuidadores responsables del bienestar de tu niño, niña o adolescente. Entre los cuidadores se incluyen a padres y madres no biológicos como tíos, tías, hermanos, hermanas primos, primas y madres o padres adoptivos.</a:t>
            </a:r>
            <a:endParaRPr i="0" sz="1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0"/>
          <p:cNvSpPr txBox="1"/>
          <p:nvPr>
            <p:ph idx="1" type="body"/>
          </p:nvPr>
        </p:nvSpPr>
        <p:spPr>
          <a:xfrm>
            <a:off x="1037250" y="382650"/>
            <a:ext cx="4859100" cy="18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¿Cuál es el objetivo de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                              ?</a:t>
            </a:r>
          </a:p>
        </p:txBody>
      </p:sp>
      <p:pic>
        <p:nvPicPr>
          <p:cNvPr id="351" name="Google Shape;35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672" y="1048374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0"/>
          <p:cNvSpPr txBox="1"/>
          <p:nvPr/>
        </p:nvSpPr>
        <p:spPr>
          <a:xfrm>
            <a:off x="4659250" y="3006725"/>
            <a:ext cx="43344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Construir relaciones llenas de cariño, transparencia y confianza entre los cuidadores y sus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las relaciones sanas y positivas para procurar la Seguridad y Salud y favorecer el desarrollo de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1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Acerca de 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1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1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61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1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1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1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del </a:t>
            </a:r>
            <a:r>
              <a:t>chatbot de Crianza con Conciencia + en WhatsApp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61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1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2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62"/>
          <p:cNvSpPr txBox="1"/>
          <p:nvPr/>
        </p:nvSpPr>
        <p:spPr>
          <a:xfrm>
            <a:off x="3026625" y="1239325"/>
            <a:ext cx="5401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Char char="●"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 (5 días)</a:t>
            </a:r>
            <a:endParaRPr b="0" i="0" sz="1900" u="none" cap="none" strike="noStrike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por día!</a:t>
            </a:r>
            <a:endParaRPr b="0" i="0" sz="1700" u="none" cap="none" strike="noStrike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13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Este curso contiene 5 </a:t>
            </a:r>
            <a:r>
              <a:t>sesiones</a:t>
            </a:r>
            <a:r>
              <a:rPr>
                <a:latin typeface="Arial"/>
                <a:ea typeface="Arial"/>
                <a:cs typeface="Arial"/>
                <a:sym typeface="Arial"/>
              </a:rPr>
              <a:t> (una por día) sobre cómo mejorar la relación con tu niño, niña o adolescente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62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2"/>
          <p:cNvSpPr txBox="1"/>
          <p:nvPr/>
        </p:nvSpPr>
        <p:spPr>
          <a:xfrm>
            <a:off x="930475" y="2222125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chatbot de Crianza con Conciencia +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3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86" name="Google Shape;38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3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88" name="Google Shape;388;p63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3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90" name="Google Shape;390;p63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3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92" name="Google Shape;392;p63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3" name="Google Shape;393;p63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4" name="Google Shape;394;p63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